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e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e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e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e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IoT with MIT App Inventor"/>
          <p:cNvSpPr txBox="1"/>
          <p:nvPr>
            <p:ph type="ctrTitle"/>
          </p:nvPr>
        </p:nvSpPr>
        <p:spPr>
          <a:prstGeom prst="rect">
            <a:avLst/>
          </a:prstGeom>
        </p:spPr>
        <p:txBody>
          <a:bodyPr/>
          <a:lstStyle/>
          <a:p>
            <a:pPr/>
            <a:r>
              <a:t>IoT with MIT App Inventor</a:t>
            </a:r>
          </a:p>
        </p:txBody>
      </p:sp>
      <p:sp>
        <p:nvSpPr>
          <p:cNvPr id="152" name="Xincheng Ta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chemeClr val="accent1">
                        <a:lumOff val="13575"/>
                      </a:schemeClr>
                    </a:gs>
                    <a:gs pos="100000">
                      <a:schemeClr val="accent2">
                        <a:hueOff val="-206910"/>
                        <a:satOff val="-12829"/>
                        <a:lumOff val="16238"/>
                      </a:schemeClr>
                    </a:gs>
                  </a:gsLst>
                  <a:lin ang="3967761" scaled="0"/>
                </a:gradFill>
              </a:defRPr>
            </a:lvl1pPr>
          </a:lstStyle>
          <a:p>
            <a:pPr/>
            <a:r>
              <a:t>Xincheng Tang</a:t>
            </a:r>
          </a:p>
        </p:txBody>
      </p:sp>
      <p:sp>
        <p:nvSpPr>
          <p:cNvPr id="153" name="Fundamental"/>
          <p:cNvSpPr txBox="1"/>
          <p:nvPr>
            <p:ph type="subTitle" sz="quarter" idx="1"/>
          </p:nvPr>
        </p:nvSpPr>
        <p:spPr>
          <a:xfrm>
            <a:off x="1270000" y="6982948"/>
            <a:ext cx="21844000" cy="2512353"/>
          </a:xfrm>
          <a:prstGeom prst="rect">
            <a:avLst/>
          </a:prstGeom>
        </p:spPr>
        <p:txBody>
          <a:bodyPr/>
          <a:lstStyle>
            <a:lvl1pPr>
              <a:defRPr>
                <a:gradFill flip="none" rotWithShape="1">
                  <a:gsLst>
                    <a:gs pos="0">
                      <a:srgbClr val="00E8FF"/>
                    </a:gs>
                    <a:gs pos="100000">
                      <a:schemeClr val="accent4"/>
                    </a:gs>
                  </a:gsLst>
                  <a:lin ang="3967761" scaled="0"/>
                </a:gradFill>
              </a:defRPr>
            </a:lvl1pPr>
          </a:lstStyle>
          <a:p>
            <a:pPr/>
            <a:r>
              <a:t>Fundamental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Python Program - Bluetooth setup"/>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Bluetooth setup</a:t>
            </a:r>
          </a:p>
        </p:txBody>
      </p:sp>
      <p:sp>
        <p:nvSpPr>
          <p:cNvPr id="187" name="$ sudo reboot…"/>
          <p:cNvSpPr txBox="1"/>
          <p:nvPr>
            <p:ph type="body" sz="quarter" idx="1"/>
          </p:nvPr>
        </p:nvSpPr>
        <p:spPr>
          <a:xfrm>
            <a:off x="2087554" y="4019800"/>
            <a:ext cx="4956157" cy="7815298"/>
          </a:xfrm>
          <a:prstGeom prst="rect">
            <a:avLst/>
          </a:prstGeom>
        </p:spPr>
        <p:txBody>
          <a:bodyPr anchor="ctr"/>
          <a:lstStyle/>
          <a:p>
            <a:pPr marL="0" indent="0">
              <a:buClrTx/>
              <a:buSzTx/>
              <a:buNone/>
              <a:defRPr sz="4000">
                <a:latin typeface="Monaco"/>
                <a:ea typeface="Monaco"/>
                <a:cs typeface="Monaco"/>
                <a:sym typeface="Monaco"/>
              </a:defRPr>
            </a:pPr>
            <a:r>
              <a:t>$ sudo reboot</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Press enter, your Raspberry Pi will reboot</a:t>
            </a:r>
          </a:p>
        </p:txBody>
      </p:sp>
      <p:pic>
        <p:nvPicPr>
          <p:cNvPr id="188" name="Image" descr="Image"/>
          <p:cNvPicPr>
            <a:picLocks noChangeAspect="1"/>
          </p:cNvPicPr>
          <p:nvPr/>
        </p:nvPicPr>
        <p:blipFill>
          <a:blip r:embed="rId2">
            <a:extLst/>
          </a:blip>
          <a:stretch>
            <a:fillRect/>
          </a:stretch>
        </p:blipFill>
        <p:spPr>
          <a:xfrm>
            <a:off x="7785533" y="2946400"/>
            <a:ext cx="14986950" cy="94686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Bluetooth Pairing with Android Devices"/>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Bluetooth Pairing with Android Devices</a:t>
            </a:r>
          </a:p>
        </p:txBody>
      </p:sp>
      <p:sp>
        <p:nvSpPr>
          <p:cNvPr id="191" name="Open your terminal, type below command:…"/>
          <p:cNvSpPr txBox="1"/>
          <p:nvPr>
            <p:ph type="body" sz="quarter" idx="1"/>
          </p:nvPr>
        </p:nvSpPr>
        <p:spPr>
          <a:xfrm>
            <a:off x="7362090" y="2427966"/>
            <a:ext cx="9659820" cy="3372432"/>
          </a:xfrm>
          <a:prstGeom prst="rect">
            <a:avLst/>
          </a:prstGeom>
        </p:spPr>
        <p:txBody>
          <a:bodyPr anchor="ct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Open your terminal, type below command:</a:t>
            </a:r>
          </a:p>
          <a:p>
            <a:pPr marL="0" indent="0">
              <a:buClrTx/>
              <a:buSzTx/>
              <a:buNone/>
              <a:defRPr sz="4000">
                <a:latin typeface="Monaco"/>
                <a:ea typeface="Monaco"/>
                <a:cs typeface="Monaco"/>
                <a:sym typeface="Monaco"/>
              </a:defRPr>
            </a:pPr>
            <a:r>
              <a:t>$ hciconfig | grep "BD Address”</a:t>
            </a:r>
          </a:p>
        </p:txBody>
      </p:sp>
      <p:pic>
        <p:nvPicPr>
          <p:cNvPr id="192" name="Image" descr="Image"/>
          <p:cNvPicPr>
            <a:picLocks noChangeAspect="1"/>
          </p:cNvPicPr>
          <p:nvPr/>
        </p:nvPicPr>
        <p:blipFill>
          <a:blip r:embed="rId2">
            <a:extLst/>
          </a:blip>
          <a:stretch>
            <a:fillRect/>
          </a:stretch>
        </p:blipFill>
        <p:spPr>
          <a:xfrm>
            <a:off x="3214400" y="5646487"/>
            <a:ext cx="18360170" cy="69156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Bluetooth Pairing with Android Devices"/>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Bluetooth Pairing with Android Devices</a:t>
            </a:r>
          </a:p>
        </p:txBody>
      </p:sp>
      <p:sp>
        <p:nvSpPr>
          <p:cNvPr id="195" name="MAC address: A media access control address (MAC address) is a unique identifier assigned to a network interface controller (NIC) for use as a network address in communications within a network segment. This use is common in most IEEE 802 networking tech"/>
          <p:cNvSpPr txBox="1"/>
          <p:nvPr>
            <p:ph type="body" idx="1"/>
          </p:nvPr>
        </p:nvSpPr>
        <p:spPr>
          <a:xfrm>
            <a:off x="1990072" y="3176462"/>
            <a:ext cx="20016297" cy="7363076"/>
          </a:xfrm>
          <a:prstGeom prst="rect">
            <a:avLst/>
          </a:prstGeom>
        </p:spPr>
        <p:txBody>
          <a:bodyPr anchor="ctr"/>
          <a:lstStyle>
            <a:lvl1pPr marL="0" indent="0">
              <a:buClrTx/>
              <a:buSzTx/>
              <a:buNone/>
              <a:defRPr sz="45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lvl1pPr>
          </a:lstStyle>
          <a:p>
            <a:pPr/>
            <a:r>
              <a:t>MAC address: A media access control address (MAC address) is a unique identifier assigned to a network interface controller (NIC) for use as a network address in communications within a network segment. This use is common in most IEEE 802 networking technologies, including Ethernet, Wi-Fi, and Bluetooth.</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Bluetooth Pairing with Android Devices"/>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Bluetooth Pairing with Android Devices</a:t>
            </a:r>
          </a:p>
        </p:txBody>
      </p:sp>
      <p:sp>
        <p:nvSpPr>
          <p:cNvPr id="198" name="Config your raspberry Pi to discoverable.…"/>
          <p:cNvSpPr txBox="1"/>
          <p:nvPr>
            <p:ph type="body" sz="quarter" idx="1"/>
          </p:nvPr>
        </p:nvSpPr>
        <p:spPr>
          <a:xfrm>
            <a:off x="1838909" y="4140393"/>
            <a:ext cx="7263135" cy="6950366"/>
          </a:xfrm>
          <a:prstGeom prst="rect">
            <a:avLst/>
          </a:prstGeom>
        </p:spPr>
        <p:txBody>
          <a:bodyP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Config your raspberry Pi to discoverable.</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First make sure the bluetooth is turned on, then click on Make Discoverable, you should see the bluetooth icon is flashing in green and blue color.</a:t>
            </a:r>
          </a:p>
        </p:txBody>
      </p:sp>
      <p:pic>
        <p:nvPicPr>
          <p:cNvPr id="199" name="Image" descr="Image"/>
          <p:cNvPicPr>
            <a:picLocks noChangeAspect="1"/>
          </p:cNvPicPr>
          <p:nvPr/>
        </p:nvPicPr>
        <p:blipFill>
          <a:blip r:embed="rId2">
            <a:extLst/>
          </a:blip>
          <a:stretch>
            <a:fillRect/>
          </a:stretch>
        </p:blipFill>
        <p:spPr>
          <a:xfrm>
            <a:off x="10571355" y="2905088"/>
            <a:ext cx="9418114" cy="4154119"/>
          </a:xfrm>
          <a:prstGeom prst="rect">
            <a:avLst/>
          </a:prstGeom>
          <a:ln w="12700">
            <a:miter lim="400000"/>
          </a:ln>
        </p:spPr>
      </p:pic>
      <p:sp>
        <p:nvSpPr>
          <p:cNvPr id="200" name="Line"/>
          <p:cNvSpPr/>
          <p:nvPr/>
        </p:nvSpPr>
        <p:spPr>
          <a:xfrm flipH="1">
            <a:off x="18758811" y="3232640"/>
            <a:ext cx="909672" cy="1313305"/>
          </a:xfrm>
          <a:prstGeom prst="line">
            <a:avLst/>
          </a:prstGeom>
          <a:ln w="114300">
            <a:solidFill>
              <a:schemeClr val="accent5">
                <a:hueOff val="128995"/>
                <a:satOff val="10158"/>
                <a:lumOff val="-13824"/>
              </a:schemeClr>
            </a:solidFill>
            <a:miter lim="400000"/>
            <a:tailEnd type="triangle"/>
          </a:ln>
        </p:spPr>
        <p:txBody>
          <a:bodyPr lIns="50800" tIns="50800" rIns="50800" bIns="50800" anchor="ctr"/>
          <a:lstStyle/>
          <a:p>
            <a:pPr/>
          </a:p>
        </p:txBody>
      </p:sp>
      <p:pic>
        <p:nvPicPr>
          <p:cNvPr id="201" name="Image" descr="Image"/>
          <p:cNvPicPr>
            <a:picLocks noChangeAspect="1"/>
          </p:cNvPicPr>
          <p:nvPr/>
        </p:nvPicPr>
        <p:blipFill>
          <a:blip r:embed="rId3">
            <a:extLst/>
          </a:blip>
          <a:stretch>
            <a:fillRect/>
          </a:stretch>
        </p:blipFill>
        <p:spPr>
          <a:xfrm>
            <a:off x="14306248" y="8255028"/>
            <a:ext cx="9073645" cy="40482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Bluetooth Pairing with Android Devices"/>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Bluetooth Pairing with Android Devices</a:t>
            </a:r>
          </a:p>
        </p:txBody>
      </p:sp>
      <p:sp>
        <p:nvSpPr>
          <p:cNvPr id="204" name="Go to your Android device, find connection under settings.…"/>
          <p:cNvSpPr txBox="1"/>
          <p:nvPr>
            <p:ph type="body" sz="quarter" idx="1"/>
          </p:nvPr>
        </p:nvSpPr>
        <p:spPr>
          <a:xfrm>
            <a:off x="1115348" y="4954622"/>
            <a:ext cx="5854285" cy="5285199"/>
          </a:xfrm>
          <a:prstGeom prst="rect">
            <a:avLst/>
          </a:prstGeom>
        </p:spPr>
        <p:txBody>
          <a:bodyP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Go to your Android device, find connection under settings.</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Pair raspberry pi with your device.</a:t>
            </a:r>
          </a:p>
        </p:txBody>
      </p:sp>
      <p:pic>
        <p:nvPicPr>
          <p:cNvPr id="205" name="video4287564040.mp4" descr="video4287564040.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7127074" y="3025221"/>
            <a:ext cx="16256001" cy="9144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416"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5"/>
                </p:tgtEl>
              </p:cMediaNode>
            </p:video>
            <p:seq concurrent="1" prevAc="none" nextAc="seek">
              <p:cTn id="8" evtFilter="cancelBubble" nodeType="interactiveSeq" restart="whenNotActive" fill="hold">
                <p:stCondLst>
                  <p:cond delay="0" evt="onClick">
                    <p:tgtEl>
                      <p:spTgt spid="20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05"/>
                                        </p:tgtEl>
                                      </p:cBhvr>
                                    </p:cmd>
                                  </p:childTnLst>
                                </p:cTn>
                              </p:par>
                            </p:childTnLst>
                          </p:cTn>
                        </p:par>
                      </p:childTnLst>
                    </p:cTn>
                  </p:par>
                </p:childTnLst>
              </p:cTn>
              <p:nextCondLst>
                <p:cond delay="0" evt="onClick">
                  <p:tgtEl>
                    <p:spTgt spid="20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Bluetooth Pairing with Android Devices"/>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Bluetooth Pairing with Android Devices</a:t>
            </a:r>
          </a:p>
        </p:txBody>
      </p:sp>
      <p:sp>
        <p:nvSpPr>
          <p:cNvPr id="208" name="Debug from terminal.…"/>
          <p:cNvSpPr txBox="1"/>
          <p:nvPr>
            <p:ph type="body" sz="quarter" idx="1"/>
          </p:nvPr>
        </p:nvSpPr>
        <p:spPr>
          <a:xfrm>
            <a:off x="1332416" y="3932077"/>
            <a:ext cx="5923635" cy="8070765"/>
          </a:xfrm>
          <a:prstGeom prst="rect">
            <a:avLst/>
          </a:prstGeom>
        </p:spPr>
        <p:txBody>
          <a:bodyP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Debug from terminal.</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marL="0" indent="0">
              <a:buClrTx/>
              <a:buSzTx/>
              <a:buNone/>
              <a:defRPr sz="4000">
                <a:latin typeface="Monaco"/>
                <a:ea typeface="Monaco"/>
                <a:cs typeface="Monaco"/>
                <a:sym typeface="Monaco"/>
              </a:defRPr>
            </a:pPr>
            <a:r>
              <a:t>$ sudo bluetoothctl</a:t>
            </a:r>
          </a:p>
          <a:p>
            <a:pPr marL="0" indent="0">
              <a:buClrTx/>
              <a:buSzTx/>
              <a:buNone/>
              <a:defRPr sz="4000">
                <a:latin typeface="Monaco"/>
                <a:ea typeface="Monaco"/>
                <a:cs typeface="Monaco"/>
                <a:sym typeface="Monaco"/>
              </a:defRPr>
            </a:pPr>
            <a:r>
              <a:t># power on</a:t>
            </a:r>
          </a:p>
          <a:p>
            <a:pPr marL="0" indent="0">
              <a:buClrTx/>
              <a:buSzTx/>
              <a:buNone/>
              <a:defRPr sz="4000">
                <a:latin typeface="Monaco"/>
                <a:ea typeface="Monaco"/>
                <a:cs typeface="Monaco"/>
                <a:sym typeface="Monaco"/>
              </a:defRPr>
            </a:pPr>
            <a:r>
              <a:t># agent on</a:t>
            </a:r>
          </a:p>
          <a:p>
            <a:pPr marL="0" indent="0">
              <a:buClrTx/>
              <a:buSzTx/>
              <a:buNone/>
              <a:defRPr sz="4000">
                <a:latin typeface="Monaco"/>
                <a:ea typeface="Monaco"/>
                <a:cs typeface="Monaco"/>
                <a:sym typeface="Monaco"/>
              </a:defRPr>
            </a:pPr>
            <a:r>
              <a:t># discoverable on</a:t>
            </a:r>
          </a:p>
          <a:p>
            <a:pPr marL="0" indent="0">
              <a:buClrTx/>
              <a:buSzTx/>
              <a:buNone/>
              <a:defRPr sz="4000">
                <a:latin typeface="Monaco"/>
                <a:ea typeface="Monaco"/>
                <a:cs typeface="Monaco"/>
                <a:sym typeface="Monaco"/>
              </a:defRPr>
            </a:pPr>
            <a:r>
              <a:t># pairable on</a:t>
            </a:r>
          </a:p>
        </p:txBody>
      </p:sp>
      <p:pic>
        <p:nvPicPr>
          <p:cNvPr id="209" name="Image" descr="Image"/>
          <p:cNvPicPr>
            <a:picLocks noChangeAspect="1"/>
          </p:cNvPicPr>
          <p:nvPr/>
        </p:nvPicPr>
        <p:blipFill>
          <a:blip r:embed="rId2">
            <a:extLst/>
          </a:blip>
          <a:stretch>
            <a:fillRect/>
          </a:stretch>
        </p:blipFill>
        <p:spPr>
          <a:xfrm>
            <a:off x="7709047" y="4224113"/>
            <a:ext cx="15243914" cy="52677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Bluetooth Pairing with Android Devices"/>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Bluetooth Pairing with Android Devices</a:t>
            </a:r>
          </a:p>
        </p:txBody>
      </p:sp>
      <p:sp>
        <p:nvSpPr>
          <p:cNvPr id="212" name="# scan on…"/>
          <p:cNvSpPr txBox="1"/>
          <p:nvPr>
            <p:ph type="body" sz="quarter" idx="1"/>
          </p:nvPr>
        </p:nvSpPr>
        <p:spPr>
          <a:xfrm>
            <a:off x="1308297" y="3865706"/>
            <a:ext cx="6395252" cy="7810145"/>
          </a:xfrm>
          <a:prstGeom prst="rect">
            <a:avLst/>
          </a:prstGeom>
        </p:spPr>
        <p:txBody>
          <a:bodyPr/>
          <a:lstStyle/>
          <a:p>
            <a:pPr marL="0" indent="0" defTabSz="2292095">
              <a:spcBef>
                <a:spcPts val="2200"/>
              </a:spcBef>
              <a:buClrTx/>
              <a:buSzTx/>
              <a:buNone/>
              <a:defRPr sz="3759">
                <a:latin typeface="Monaco"/>
                <a:ea typeface="Monaco"/>
                <a:cs typeface="Monaco"/>
                <a:sym typeface="Monaco"/>
              </a:defRPr>
            </a:pPr>
            <a:r>
              <a:t># scan on</a:t>
            </a:r>
          </a:p>
          <a:p>
            <a:pPr marL="0" indent="0" defTabSz="2292095">
              <a:spcBef>
                <a:spcPts val="2200"/>
              </a:spcBef>
              <a:buClrTx/>
              <a:buSzTx/>
              <a:buNone/>
              <a:defRPr sz="329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After the last command </a:t>
            </a:r>
            <a:r>
              <a:rPr i="1"/>
              <a:t>“scan on”,</a:t>
            </a:r>
            <a:r>
              <a:t> you will see your Bluetooth device (Mobile phone) in the list. Make sure that your mobile has Bluetooth turned on and visible by nearby devices. Then copy the MAC address of you device and pair it by using given command:</a:t>
            </a:r>
          </a:p>
          <a:p>
            <a:pPr marL="0" indent="0" defTabSz="2292095">
              <a:spcBef>
                <a:spcPts val="2200"/>
              </a:spcBef>
              <a:buClrTx/>
              <a:buSzTx/>
              <a:buNone/>
              <a:defRPr sz="329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marL="0" indent="0" defTabSz="2292095">
              <a:spcBef>
                <a:spcPts val="2200"/>
              </a:spcBef>
              <a:buClrTx/>
              <a:buSzTx/>
              <a:buNone/>
              <a:defRPr sz="3290">
                <a:latin typeface="Monaco"/>
                <a:ea typeface="Monaco"/>
                <a:cs typeface="Monaco"/>
                <a:sym typeface="Monaco"/>
              </a:defRPr>
            </a:pPr>
            <a:r>
              <a:t># pair &lt;address of your phone&gt;</a:t>
            </a:r>
          </a:p>
        </p:txBody>
      </p:sp>
      <p:pic>
        <p:nvPicPr>
          <p:cNvPr id="213" name="Image" descr="Image"/>
          <p:cNvPicPr>
            <a:picLocks noChangeAspect="1"/>
          </p:cNvPicPr>
          <p:nvPr/>
        </p:nvPicPr>
        <p:blipFill>
          <a:blip r:embed="rId2">
            <a:extLst/>
          </a:blip>
          <a:stretch>
            <a:fillRect/>
          </a:stretch>
        </p:blipFill>
        <p:spPr>
          <a:xfrm>
            <a:off x="8232369" y="3169158"/>
            <a:ext cx="14679924" cy="920324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Python Program - LED control through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LED control through bluetooth</a:t>
            </a:r>
          </a:p>
        </p:txBody>
      </p:sp>
      <p:sp>
        <p:nvSpPr>
          <p:cNvPr id="216" name="Decode MAC to ASCII (utf-8 in python 3)…"/>
          <p:cNvSpPr txBox="1"/>
          <p:nvPr>
            <p:ph type="body" idx="1"/>
          </p:nvPr>
        </p:nvSpPr>
        <p:spPr>
          <a:xfrm>
            <a:off x="10507459" y="2129023"/>
            <a:ext cx="13381864" cy="10601218"/>
          </a:xfrm>
          <a:prstGeom prst="rect">
            <a:avLst/>
          </a:prstGeom>
        </p:spPr>
        <p:txBody>
          <a:bodyPr anchor="ctr"/>
          <a:lstStyle/>
          <a:p>
            <a:pPr marL="0" indent="0" defTabSz="1024127">
              <a:spcBef>
                <a:spcPts val="1000"/>
              </a:spcBef>
              <a:buClrTx/>
              <a:buSzTx/>
              <a:buNone/>
              <a:defRPr sz="2520">
                <a:latin typeface="Monaco"/>
                <a:ea typeface="Monaco"/>
                <a:cs typeface="Monaco"/>
                <a:sym typeface="Monaco"/>
              </a:defRPr>
            </a:pPr>
            <a:r>
              <a:t>Decode MAC to ASCII (utf-8 in python 3)</a:t>
            </a:r>
          </a:p>
          <a:p>
            <a:pPr marL="0" indent="0" defTabSz="1024127">
              <a:spcBef>
                <a:spcPts val="1000"/>
              </a:spcBef>
              <a:buClrTx/>
              <a:buSzTx/>
              <a:buNone/>
              <a:defRPr sz="2520">
                <a:latin typeface="Monaco"/>
                <a:ea typeface="Monaco"/>
                <a:cs typeface="Monaco"/>
                <a:sym typeface="Monaco"/>
              </a:defRPr>
            </a:pPr>
            <a:r>
              <a:t>#--------------------------------------</a:t>
            </a:r>
          </a:p>
          <a:p>
            <a:pPr marL="0" indent="0" defTabSz="1024127">
              <a:spcBef>
                <a:spcPts val="1000"/>
              </a:spcBef>
              <a:buClrTx/>
              <a:buSzTx/>
              <a:buNone/>
              <a:defRPr sz="2520">
                <a:latin typeface="Monaco"/>
                <a:ea typeface="Monaco"/>
                <a:cs typeface="Monaco"/>
                <a:sym typeface="Monaco"/>
              </a:defRPr>
            </a:pPr>
            <a:r>
              <a:t>#</a:t>
            </a:r>
          </a:p>
          <a:p>
            <a:pPr marL="0" indent="0" defTabSz="1024127">
              <a:spcBef>
                <a:spcPts val="1000"/>
              </a:spcBef>
              <a:buClrTx/>
              <a:buSzTx/>
              <a:buNone/>
              <a:defRPr sz="2520">
                <a:latin typeface="Monaco"/>
                <a:ea typeface="Monaco"/>
                <a:cs typeface="Monaco"/>
                <a:sym typeface="Monaco"/>
              </a:defRPr>
            </a:pPr>
            <a:r>
              <a:t>#       decode Pi signal/data</a:t>
            </a:r>
          </a:p>
          <a:p>
            <a:pPr marL="0" indent="0" defTabSz="1024127">
              <a:spcBef>
                <a:spcPts val="1000"/>
              </a:spcBef>
              <a:buClrTx/>
              <a:buSzTx/>
              <a:buNone/>
              <a:defRPr sz="2520">
                <a:latin typeface="Monaco"/>
                <a:ea typeface="Monaco"/>
                <a:cs typeface="Monaco"/>
                <a:sym typeface="Monaco"/>
              </a:defRPr>
            </a:pPr>
            <a:r>
              <a:t>#</a:t>
            </a:r>
          </a:p>
          <a:p>
            <a:pPr marL="0" indent="0" defTabSz="1024127">
              <a:spcBef>
                <a:spcPts val="1000"/>
              </a:spcBef>
              <a:buClrTx/>
              <a:buSzTx/>
              <a:buNone/>
              <a:defRPr sz="2520">
                <a:latin typeface="Monaco"/>
                <a:ea typeface="Monaco"/>
                <a:cs typeface="Monaco"/>
                <a:sym typeface="Monaco"/>
              </a:defRPr>
            </a:pPr>
            <a:r>
              <a:t>#--------------------------------------</a:t>
            </a:r>
          </a:p>
          <a:p>
            <a:pPr marL="0" indent="0" defTabSz="1024127">
              <a:spcBef>
                <a:spcPts val="1000"/>
              </a:spcBef>
              <a:buClrTx/>
              <a:buSzTx/>
              <a:buNone/>
              <a:defRPr sz="2520">
                <a:latin typeface="Monaco"/>
                <a:ea typeface="Monaco"/>
                <a:cs typeface="Monaco"/>
                <a:sym typeface="Monaco"/>
              </a:defRPr>
            </a:pPr>
          </a:p>
          <a:p>
            <a:pPr marL="0" indent="0" defTabSz="1024127">
              <a:spcBef>
                <a:spcPts val="1000"/>
              </a:spcBef>
              <a:buClrTx/>
              <a:buSzTx/>
              <a:buNone/>
              <a:defRPr sz="2520">
                <a:latin typeface="Monaco"/>
                <a:ea typeface="Monaco"/>
                <a:cs typeface="Monaco"/>
                <a:sym typeface="Monaco"/>
              </a:defRPr>
            </a:pPr>
            <a:r>
              <a:t>try:</a:t>
            </a:r>
          </a:p>
          <a:p>
            <a:pPr marL="0" indent="0" defTabSz="1024127">
              <a:spcBef>
                <a:spcPts val="1000"/>
              </a:spcBef>
              <a:buClrTx/>
              <a:buSzTx/>
              <a:buNone/>
              <a:defRPr sz="2520">
                <a:latin typeface="Monaco"/>
                <a:ea typeface="Monaco"/>
                <a:cs typeface="Monaco"/>
                <a:sym typeface="Monaco"/>
              </a:defRPr>
            </a:pPr>
            <a:r>
              <a:t>    while True:</a:t>
            </a:r>
          </a:p>
          <a:p>
            <a:pPr marL="0" indent="0" defTabSz="1024127">
              <a:spcBef>
                <a:spcPts val="1000"/>
              </a:spcBef>
              <a:buClrTx/>
              <a:buSzTx/>
              <a:buNone/>
              <a:defRPr sz="2520">
                <a:latin typeface="Monaco"/>
                <a:ea typeface="Monaco"/>
                <a:cs typeface="Monaco"/>
                <a:sym typeface="Monaco"/>
              </a:defRPr>
            </a:pPr>
            <a:r>
              <a:t>        data = client.recv(1024)               # Recieve data bytes</a:t>
            </a:r>
          </a:p>
          <a:p>
            <a:pPr marL="0" indent="0" defTabSz="1024127">
              <a:spcBef>
                <a:spcPts val="1000"/>
              </a:spcBef>
              <a:buClrTx/>
              <a:buSzTx/>
              <a:buNone/>
              <a:defRPr sz="2520">
                <a:latin typeface="Monaco"/>
                <a:ea typeface="Monaco"/>
                <a:cs typeface="Monaco"/>
                <a:sym typeface="Monaco"/>
              </a:defRPr>
            </a:pPr>
            <a:r>
              <a:t>        if data.decode('utf-8') == '1':        # 1 received</a:t>
            </a:r>
          </a:p>
          <a:p>
            <a:pPr marL="0" indent="0" defTabSz="1024127">
              <a:spcBef>
                <a:spcPts val="1000"/>
              </a:spcBef>
              <a:buClrTx/>
              <a:buSzTx/>
              <a:buNone/>
              <a:defRPr sz="2520">
                <a:latin typeface="Monaco"/>
                <a:ea typeface="Monaco"/>
                <a:cs typeface="Monaco"/>
                <a:sym typeface="Monaco"/>
              </a:defRPr>
            </a:pPr>
            <a:r>
              <a:t>            GPIO.output(LED, 1)                # LED ON</a:t>
            </a:r>
          </a:p>
          <a:p>
            <a:pPr marL="0" indent="0" defTabSz="1024127">
              <a:spcBef>
                <a:spcPts val="1000"/>
              </a:spcBef>
              <a:buClrTx/>
              <a:buSzTx/>
              <a:buNone/>
              <a:defRPr sz="2520">
                <a:latin typeface="Monaco"/>
                <a:ea typeface="Monaco"/>
                <a:cs typeface="Monaco"/>
                <a:sym typeface="Monaco"/>
              </a:defRPr>
            </a:pPr>
            <a:r>
              <a:t>        elif data.decode('utf-8') == '0':      # 0 received</a:t>
            </a:r>
          </a:p>
          <a:p>
            <a:pPr marL="0" indent="0" defTabSz="1024127">
              <a:spcBef>
                <a:spcPts val="1000"/>
              </a:spcBef>
              <a:buClrTx/>
              <a:buSzTx/>
              <a:buNone/>
              <a:defRPr sz="2520">
                <a:latin typeface="Monaco"/>
                <a:ea typeface="Monaco"/>
                <a:cs typeface="Monaco"/>
                <a:sym typeface="Monaco"/>
              </a:defRPr>
            </a:pPr>
            <a:r>
              <a:t>            GPIO.output(LED, 0)                # LED OFF</a:t>
            </a:r>
          </a:p>
          <a:p>
            <a:pPr marL="0" indent="0" defTabSz="1024127">
              <a:spcBef>
                <a:spcPts val="1000"/>
              </a:spcBef>
              <a:buClrTx/>
              <a:buSzTx/>
              <a:buNone/>
              <a:defRPr sz="2520">
                <a:latin typeface="Monaco"/>
                <a:ea typeface="Monaco"/>
                <a:cs typeface="Monaco"/>
                <a:sym typeface="Monaco"/>
              </a:defRPr>
            </a:pPr>
          </a:p>
          <a:p>
            <a:pPr marL="0" indent="0" defTabSz="1024127">
              <a:spcBef>
                <a:spcPts val="1000"/>
              </a:spcBef>
              <a:buClrTx/>
              <a:buSzTx/>
              <a:buNone/>
              <a:defRPr sz="2520">
                <a:latin typeface="Monaco"/>
                <a:ea typeface="Monaco"/>
                <a:cs typeface="Monaco"/>
                <a:sym typeface="Monaco"/>
              </a:defRPr>
            </a:pPr>
            <a:r>
              <a:t>except KeyboardInterrupt:                      # Keyboard interrupt</a:t>
            </a:r>
          </a:p>
          <a:p>
            <a:pPr marL="0" indent="0" defTabSz="1024127">
              <a:spcBef>
                <a:spcPts val="1000"/>
              </a:spcBef>
              <a:buClrTx/>
              <a:buSzTx/>
              <a:buNone/>
              <a:defRPr sz="2520">
                <a:latin typeface="Monaco"/>
                <a:ea typeface="Monaco"/>
                <a:cs typeface="Monaco"/>
                <a:sym typeface="Monaco"/>
              </a:defRPr>
            </a:pPr>
            <a:r>
              <a:t>    client.close()</a:t>
            </a:r>
          </a:p>
          <a:p>
            <a:pPr marL="0" indent="0" defTabSz="1024127">
              <a:spcBef>
                <a:spcPts val="1000"/>
              </a:spcBef>
              <a:buClrTx/>
              <a:buSzTx/>
              <a:buNone/>
              <a:defRPr sz="2520">
                <a:latin typeface="Monaco"/>
                <a:ea typeface="Monaco"/>
                <a:cs typeface="Monaco"/>
                <a:sym typeface="Monaco"/>
              </a:defRPr>
            </a:pPr>
            <a:r>
              <a:t>    s.close()</a:t>
            </a:r>
          </a:p>
        </p:txBody>
      </p:sp>
      <p:sp>
        <p:nvSpPr>
          <p:cNvPr id="217" name="Notice that what is returned into variable data is byte objects which is actually arrays of integers.…"/>
          <p:cNvSpPr txBox="1"/>
          <p:nvPr/>
        </p:nvSpPr>
        <p:spPr>
          <a:xfrm>
            <a:off x="1718315" y="2996014"/>
            <a:ext cx="7522702" cy="88672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340863">
              <a:spcBef>
                <a:spcPts val="2300"/>
              </a:spcBef>
              <a:defRPr sz="3839">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Notice that what is returned into variable data is byte objects which is actually arrays of integers.</a:t>
            </a:r>
          </a:p>
          <a:p>
            <a:pPr algn="l" defTabSz="2340863">
              <a:spcBef>
                <a:spcPts val="2300"/>
              </a:spcBef>
              <a:defRPr sz="3839">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algn="l" defTabSz="2340863">
              <a:spcBef>
                <a:spcPts val="2300"/>
              </a:spcBef>
              <a:defRPr sz="3839">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Here, we are using the built-in decode function to convert them into their equivalent ASCII characters. </a:t>
            </a:r>
          </a:p>
          <a:p>
            <a:pPr algn="l" defTabSz="2340863">
              <a:spcBef>
                <a:spcPts val="2300"/>
              </a:spcBef>
              <a:defRPr sz="3839">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algn="l" defTabSz="2340863">
              <a:spcBef>
                <a:spcPts val="2300"/>
              </a:spcBef>
              <a:defRPr sz="3839">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In Python3, utf-8 is the default encoding and decoding parameter.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ython Program - LED control through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LED control through bluetooth</a:t>
            </a:r>
          </a:p>
        </p:txBody>
      </p:sp>
      <p:sp>
        <p:nvSpPr>
          <p:cNvPr id="220" name="Develop the python program to for bluetooth control.…"/>
          <p:cNvSpPr txBox="1"/>
          <p:nvPr/>
        </p:nvSpPr>
        <p:spPr>
          <a:xfrm>
            <a:off x="1573603" y="5279516"/>
            <a:ext cx="6606657" cy="31569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438400">
              <a:spcBef>
                <a:spcPts val="2400"/>
              </a:spcBef>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Develop the python program to for bluetooth control.</a:t>
            </a:r>
          </a:p>
          <a:p>
            <a:pPr algn="l" defTabSz="2438400">
              <a:spcBef>
                <a:spcPts val="2400"/>
              </a:spcBef>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algn="l" defTabSz="2438400">
              <a:spcBef>
                <a:spcPts val="2400"/>
              </a:spcBef>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GPIO library setup </a:t>
            </a:r>
          </a:p>
        </p:txBody>
      </p:sp>
      <p:pic>
        <p:nvPicPr>
          <p:cNvPr id="221" name="Image" descr="Image"/>
          <p:cNvPicPr>
            <a:picLocks noChangeAspect="1"/>
          </p:cNvPicPr>
          <p:nvPr/>
        </p:nvPicPr>
        <p:blipFill>
          <a:blip r:embed="rId2">
            <a:extLst/>
          </a:blip>
          <a:stretch>
            <a:fillRect/>
          </a:stretch>
        </p:blipFill>
        <p:spPr>
          <a:xfrm>
            <a:off x="9238835" y="2884690"/>
            <a:ext cx="13872839" cy="8759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Python Program - LED control through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LED control through bluetooth</a:t>
            </a:r>
          </a:p>
        </p:txBody>
      </p:sp>
      <p:sp>
        <p:nvSpPr>
          <p:cNvPr id="224" name="Setup socket to recieve signal from physical device."/>
          <p:cNvSpPr txBox="1"/>
          <p:nvPr/>
        </p:nvSpPr>
        <p:spPr>
          <a:xfrm>
            <a:off x="1525366" y="5994531"/>
            <a:ext cx="6675917" cy="31569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2438400">
              <a:spcBef>
                <a:spcPts val="2400"/>
              </a:spcBef>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lvl1pPr>
          </a:lstStyle>
          <a:p>
            <a:pPr/>
            <a:r>
              <a:t>Setup socket to recieve signal from physical device.</a:t>
            </a:r>
          </a:p>
        </p:txBody>
      </p:sp>
      <p:pic>
        <p:nvPicPr>
          <p:cNvPr id="225" name="Image" descr="Image"/>
          <p:cNvPicPr>
            <a:picLocks noChangeAspect="1"/>
          </p:cNvPicPr>
          <p:nvPr/>
        </p:nvPicPr>
        <p:blipFill>
          <a:blip r:embed="rId2">
            <a:extLst/>
          </a:blip>
          <a:stretch>
            <a:fillRect/>
          </a:stretch>
        </p:blipFill>
        <p:spPr>
          <a:xfrm>
            <a:off x="8230749" y="3449726"/>
            <a:ext cx="14995025" cy="82465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What is IoT?"/>
          <p:cNvSpPr txBox="1"/>
          <p:nvPr>
            <p:ph type="title"/>
          </p:nvPr>
        </p:nvSpPr>
        <p:spPr>
          <a:prstGeom prst="rect">
            <a:avLst/>
          </a:prstGeom>
        </p:spPr>
        <p:txBody>
          <a:bodyPr/>
          <a:lstStyle>
            <a:lvl1pPr>
              <a:defRPr>
                <a:gradFill flip="none" rotWithShape="1">
                  <a:gsLst>
                    <a:gs pos="0">
                      <a:schemeClr val="accent2">
                        <a:hueOff val="-206910"/>
                        <a:satOff val="-12829"/>
                        <a:lumOff val="16238"/>
                      </a:schemeClr>
                    </a:gs>
                    <a:gs pos="100000">
                      <a:schemeClr val="accent1"/>
                    </a:gs>
                  </a:gsLst>
                  <a:lin ang="3209201" scaled="0"/>
                </a:gradFill>
              </a:defRPr>
            </a:lvl1pPr>
          </a:lstStyle>
          <a:p>
            <a:pPr/>
            <a:r>
              <a:t>What is IoT?</a:t>
            </a:r>
          </a:p>
        </p:txBody>
      </p:sp>
      <p:sp>
        <p:nvSpPr>
          <p:cNvPr id="156" name="Bring computing off the screen and into the world of everyday things!"/>
          <p:cNvSpPr txBox="1"/>
          <p:nvPr>
            <p:ph type="body" idx="21"/>
          </p:nvPr>
        </p:nvSpPr>
        <p:spPr>
          <a:xfrm>
            <a:off x="1270000" y="3193773"/>
            <a:ext cx="21844000" cy="1557438"/>
          </a:xfrm>
          <a:prstGeom prst="rect">
            <a:avLst/>
          </a:prstGeom>
          <a:extLst>
            <a:ext uri="{C572A759-6A51-4108-AA02-DFA0A04FC94B}">
              <ma14:wrappingTextBoxFlag xmlns:ma14="http://schemas.microsoft.com/office/mac/drawingml/2011/main" val="1"/>
            </a:ext>
          </a:extLst>
        </p:spPr>
        <p:txBody>
          <a:bodyPr anchor="b"/>
          <a:lstStyle>
            <a:lvl1pPr defTabSz="448055">
              <a:defRPr sz="4410">
                <a:gradFill flip="none" rotWithShape="1">
                  <a:gsLst>
                    <a:gs pos="0">
                      <a:srgbClr val="FFFFFF"/>
                    </a:gs>
                    <a:gs pos="100000">
                      <a:schemeClr val="accent1">
                        <a:lumOff val="13575"/>
                      </a:schemeClr>
                    </a:gs>
                  </a:gsLst>
                  <a:lin ang="3209201" scaled="0"/>
                </a:gradFill>
                <a:latin typeface="Futura Bold"/>
                <a:ea typeface="Futura Bold"/>
                <a:cs typeface="Futura Bold"/>
                <a:sym typeface="Futura Bold"/>
              </a:defRPr>
            </a:lvl1pPr>
          </a:lstStyle>
          <a:p>
            <a:pPr/>
            <a:r>
              <a:t>Bring computing off the screen and into the world of everyday things!</a:t>
            </a:r>
          </a:p>
        </p:txBody>
      </p:sp>
      <p:sp>
        <p:nvSpPr>
          <p:cNvPr id="157" name="The Internet of Things (IoT) refers to interfaces between everyday objects and the Internet, opening up a universe of new applications, smarter devices, and wider opportunities. With MIT App Inventor IoT, you can enter this universe as a creator, not jus"/>
          <p:cNvSpPr txBox="1"/>
          <p:nvPr>
            <p:ph type="body" idx="1"/>
          </p:nvPr>
        </p:nvSpPr>
        <p:spPr>
          <a:xfrm>
            <a:off x="1270000" y="4412966"/>
            <a:ext cx="21844000" cy="7518888"/>
          </a:xfrm>
          <a:prstGeom prst="rect">
            <a:avLst/>
          </a:prstGeom>
        </p:spPr>
        <p:txBody>
          <a:bodyPr anchor="ctr"/>
          <a:lstStyle/>
          <a:p>
            <a:pPr marL="0" indent="0" defTabSz="457200">
              <a:spcBef>
                <a:spcPts val="0"/>
              </a:spcBef>
              <a:buClrTx/>
              <a:buSzTx/>
              <a:buNone/>
              <a:defRPr sz="4500">
                <a:gradFill flip="none" rotWithShape="1">
                  <a:gsLst>
                    <a:gs pos="0">
                      <a:srgbClr val="FFFFFF"/>
                    </a:gs>
                    <a:gs pos="100000">
                      <a:schemeClr val="accent1">
                        <a:lumOff val="13575"/>
                      </a:schemeClr>
                    </a:gs>
                  </a:gsLst>
                  <a:lin ang="3209201" scaled="0"/>
                </a:gradFill>
                <a:latin typeface="Helvetica Light"/>
                <a:ea typeface="Helvetica Light"/>
                <a:cs typeface="Helvetica Light"/>
                <a:sym typeface="Helvetica Light"/>
              </a:defRPr>
            </a:pPr>
            <a:r>
              <a:t>The Internet of Things (IoT) refers to interfaces between everyday objects and the Internet, opening up a universe of new applications, smarter devices, and wider opportunities. With MIT App Inventor IoT, you can enter this universe as a creator, not just a consumer, even if you’ve never programmed before.</a:t>
            </a:r>
          </a:p>
          <a:p>
            <a:pPr marL="0" indent="0" defTabSz="457200">
              <a:spcBef>
                <a:spcPts val="0"/>
              </a:spcBef>
              <a:buClrTx/>
              <a:buSzTx/>
              <a:buNone/>
              <a:defRPr sz="4000">
                <a:gradFill flip="none" rotWithShape="1">
                  <a:gsLst>
                    <a:gs pos="0">
                      <a:srgbClr val="FFFFFF"/>
                    </a:gs>
                    <a:gs pos="100000">
                      <a:schemeClr val="accent1">
                        <a:lumOff val="13575"/>
                      </a:schemeClr>
                    </a:gs>
                  </a:gsLst>
                  <a:lin ang="3209201" scaled="0"/>
                </a:gradFill>
                <a:latin typeface="Helvetica Light"/>
                <a:ea typeface="Helvetica Light"/>
                <a:cs typeface="Helvetica Light"/>
                <a:sym typeface="Helvetica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Python Program - LED control through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LED control through bluetooth</a:t>
            </a:r>
          </a:p>
        </p:txBody>
      </p:sp>
      <p:sp>
        <p:nvSpPr>
          <p:cNvPr id="228" name="Decode the signal."/>
          <p:cNvSpPr txBox="1"/>
          <p:nvPr/>
        </p:nvSpPr>
        <p:spPr>
          <a:xfrm>
            <a:off x="2152452" y="5994530"/>
            <a:ext cx="4913675" cy="3156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2438400">
              <a:spcBef>
                <a:spcPts val="2400"/>
              </a:spcBef>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lvl1pPr>
          </a:lstStyle>
          <a:p>
            <a:pPr/>
            <a:r>
              <a:t>Decode the signal.</a:t>
            </a:r>
          </a:p>
        </p:txBody>
      </p:sp>
      <p:pic>
        <p:nvPicPr>
          <p:cNvPr id="229" name="Image" descr="Image"/>
          <p:cNvPicPr>
            <a:picLocks noChangeAspect="1"/>
          </p:cNvPicPr>
          <p:nvPr/>
        </p:nvPicPr>
        <p:blipFill>
          <a:blip r:embed="rId2">
            <a:extLst/>
          </a:blip>
          <a:stretch>
            <a:fillRect/>
          </a:stretch>
        </p:blipFill>
        <p:spPr>
          <a:xfrm>
            <a:off x="8440582" y="3143249"/>
            <a:ext cx="14584149" cy="88595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App Inventor - LED control through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App Inventor - LED control through bluetooth</a:t>
            </a:r>
          </a:p>
        </p:txBody>
      </p:sp>
      <p:sp>
        <p:nvSpPr>
          <p:cNvPr id="232" name="Application designer build."/>
          <p:cNvSpPr txBox="1"/>
          <p:nvPr/>
        </p:nvSpPr>
        <p:spPr>
          <a:xfrm>
            <a:off x="2152452" y="5994530"/>
            <a:ext cx="4913675" cy="3156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2438400">
              <a:spcBef>
                <a:spcPts val="2400"/>
              </a:spcBef>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lvl1pPr>
          </a:lstStyle>
          <a:p>
            <a:pPr/>
            <a:r>
              <a:t>Application designer build.</a:t>
            </a:r>
          </a:p>
        </p:txBody>
      </p:sp>
      <p:pic>
        <p:nvPicPr>
          <p:cNvPr id="233" name="Image" descr="Image"/>
          <p:cNvPicPr>
            <a:picLocks noChangeAspect="1"/>
          </p:cNvPicPr>
          <p:nvPr/>
        </p:nvPicPr>
        <p:blipFill>
          <a:blip r:embed="rId2">
            <a:extLst/>
          </a:blip>
          <a:stretch>
            <a:fillRect/>
          </a:stretch>
        </p:blipFill>
        <p:spPr>
          <a:xfrm>
            <a:off x="9296211" y="2233852"/>
            <a:ext cx="13112309" cy="103540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App Inventor - LED control through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App Inventor - LED control through bluetooth</a:t>
            </a:r>
          </a:p>
        </p:txBody>
      </p:sp>
      <p:sp>
        <p:nvSpPr>
          <p:cNvPr id="236" name="Application blocks build."/>
          <p:cNvSpPr txBox="1"/>
          <p:nvPr/>
        </p:nvSpPr>
        <p:spPr>
          <a:xfrm>
            <a:off x="2152452" y="5994530"/>
            <a:ext cx="4913675" cy="3156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2438400">
              <a:spcBef>
                <a:spcPts val="2400"/>
              </a:spcBef>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lvl1pPr>
          </a:lstStyle>
          <a:p>
            <a:pPr/>
            <a:r>
              <a:t>Application blocks build.</a:t>
            </a:r>
          </a:p>
        </p:txBody>
      </p:sp>
      <p:pic>
        <p:nvPicPr>
          <p:cNvPr id="237" name="Image" descr="Image"/>
          <p:cNvPicPr>
            <a:picLocks noChangeAspect="1"/>
          </p:cNvPicPr>
          <p:nvPr/>
        </p:nvPicPr>
        <p:blipFill>
          <a:blip r:embed="rId2">
            <a:extLst/>
          </a:blip>
          <a:stretch>
            <a:fillRect/>
          </a:stretch>
        </p:blipFill>
        <p:spPr>
          <a:xfrm>
            <a:off x="7773624" y="3165823"/>
            <a:ext cx="14414297" cy="91432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App Inventor - LED control through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App Inventor - LED control through bluetooth</a:t>
            </a:r>
          </a:p>
        </p:txBody>
      </p:sp>
      <p:sp>
        <p:nvSpPr>
          <p:cNvPr id="240" name="Application blocks build."/>
          <p:cNvSpPr txBox="1"/>
          <p:nvPr/>
        </p:nvSpPr>
        <p:spPr>
          <a:xfrm>
            <a:off x="2152452" y="5994530"/>
            <a:ext cx="4913675" cy="3156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2438400">
              <a:spcBef>
                <a:spcPts val="2400"/>
              </a:spcBef>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lvl1pPr>
          </a:lstStyle>
          <a:p>
            <a:pPr/>
            <a:r>
              <a:t>Application blocks build.</a:t>
            </a:r>
          </a:p>
        </p:txBody>
      </p:sp>
      <p:pic>
        <p:nvPicPr>
          <p:cNvPr id="241" name="Image" descr="Image"/>
          <p:cNvPicPr>
            <a:picLocks noChangeAspect="1"/>
          </p:cNvPicPr>
          <p:nvPr/>
        </p:nvPicPr>
        <p:blipFill>
          <a:blip r:embed="rId2">
            <a:extLst/>
          </a:blip>
          <a:stretch>
            <a:fillRect/>
          </a:stretch>
        </p:blipFill>
        <p:spPr>
          <a:xfrm>
            <a:off x="8061937" y="3178465"/>
            <a:ext cx="13835471" cy="87890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App Inventor - LED control through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App Inventor - LED control through bluetooth</a:t>
            </a:r>
          </a:p>
        </p:txBody>
      </p:sp>
      <p:sp>
        <p:nvSpPr>
          <p:cNvPr id="244" name="Application blocks build."/>
          <p:cNvSpPr txBox="1"/>
          <p:nvPr/>
        </p:nvSpPr>
        <p:spPr>
          <a:xfrm>
            <a:off x="2152452" y="5994530"/>
            <a:ext cx="4913675" cy="3156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2438400">
              <a:spcBef>
                <a:spcPts val="2400"/>
              </a:spcBef>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lvl1pPr>
          </a:lstStyle>
          <a:p>
            <a:pPr/>
            <a:r>
              <a:t>Application blocks build.</a:t>
            </a:r>
          </a:p>
        </p:txBody>
      </p:sp>
      <p:pic>
        <p:nvPicPr>
          <p:cNvPr id="245" name="Image" descr="Image"/>
          <p:cNvPicPr>
            <a:picLocks noChangeAspect="1"/>
          </p:cNvPicPr>
          <p:nvPr/>
        </p:nvPicPr>
        <p:blipFill>
          <a:blip r:embed="rId2">
            <a:extLst/>
          </a:blip>
          <a:stretch>
            <a:fillRect/>
          </a:stretch>
        </p:blipFill>
        <p:spPr>
          <a:xfrm>
            <a:off x="8061937" y="3178465"/>
            <a:ext cx="13835471" cy="87890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LED Control App -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LED Control App - Bluetooth</a:t>
            </a:r>
          </a:p>
        </p:txBody>
      </p:sp>
      <p:sp>
        <p:nvSpPr>
          <p:cNvPr id="248" name="Test steps:…"/>
          <p:cNvSpPr txBox="1"/>
          <p:nvPr>
            <p:ph type="body" idx="1"/>
          </p:nvPr>
        </p:nvSpPr>
        <p:spPr>
          <a:xfrm>
            <a:off x="2090035" y="2956095"/>
            <a:ext cx="19885364" cy="7803810"/>
          </a:xfrm>
          <a:prstGeom prst="rect">
            <a:avLst/>
          </a:prstGeom>
        </p:spPr>
        <p:txBody>
          <a:bodyP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r>
              <a:t>Test steps:</a:t>
            </a:r>
          </a:p>
          <a:p>
            <a:pPr marL="465666" indent="-465666">
              <a:defRPr sz="4000">
                <a:gradFill flip="none" rotWithShape="1">
                  <a:gsLst>
                    <a:gs pos="0">
                      <a:srgbClr val="00E8FF"/>
                    </a:gs>
                    <a:gs pos="100000">
                      <a:schemeClr val="accent4">
                        <a:hueOff val="475731"/>
                        <a:satOff val="-4338"/>
                        <a:lumOff val="10182"/>
                      </a:schemeClr>
                    </a:gs>
                  </a:gsLst>
                  <a:lin ang="3967761" scaled="0"/>
                </a:gradFill>
              </a:defRPr>
            </a:pPr>
            <a:r>
              <a:t>Make sure that Bluetooth is enabled on your Android device.</a:t>
            </a:r>
          </a:p>
          <a:p>
            <a:pPr marL="465666" indent="-465666">
              <a:defRPr sz="4000">
                <a:gradFill flip="none" rotWithShape="1">
                  <a:gsLst>
                    <a:gs pos="0">
                      <a:srgbClr val="00E8FF"/>
                    </a:gs>
                    <a:gs pos="100000">
                      <a:schemeClr val="accent4">
                        <a:hueOff val="475731"/>
                        <a:satOff val="-4338"/>
                        <a:lumOff val="10182"/>
                      </a:schemeClr>
                    </a:gs>
                  </a:gsLst>
                  <a:lin ang="3967761" scaled="0"/>
                </a:gradFill>
              </a:defRPr>
            </a:pPr>
            <a:r>
              <a:t>Make Bluetooth discoverable by clicking the Bluetooth icon on the top right-hand side of your raspberry Pi.</a:t>
            </a:r>
          </a:p>
          <a:p>
            <a:pPr marL="465666" indent="-465666">
              <a:defRPr sz="4000">
                <a:gradFill flip="none" rotWithShape="1">
                  <a:gsLst>
                    <a:gs pos="0">
                      <a:srgbClr val="00E8FF"/>
                    </a:gs>
                    <a:gs pos="100000">
                      <a:schemeClr val="accent4">
                        <a:hueOff val="475731"/>
                        <a:satOff val="-4338"/>
                        <a:lumOff val="10182"/>
                      </a:schemeClr>
                    </a:gs>
                  </a:gsLst>
                  <a:lin ang="3967761" scaled="0"/>
                </a:gradFill>
              </a:defRPr>
            </a:pPr>
            <a:r>
              <a:t>You may have to accept to pair the two Bluetooth devices. If it asks for a password, enter 1234.</a:t>
            </a:r>
          </a:p>
          <a:p>
            <a:pPr marL="465666" indent="-465666">
              <a:defRPr sz="4000">
                <a:gradFill flip="none" rotWithShape="1">
                  <a:gsLst>
                    <a:gs pos="0">
                      <a:srgbClr val="00E8FF"/>
                    </a:gs>
                    <a:gs pos="100000">
                      <a:schemeClr val="accent4">
                        <a:hueOff val="475731"/>
                        <a:satOff val="-4338"/>
                        <a:lumOff val="10182"/>
                      </a:schemeClr>
                    </a:gs>
                  </a:gsLst>
                  <a:lin ang="3967761" scaled="0"/>
                </a:gradFill>
              </a:defRPr>
            </a:pPr>
            <a:r>
              <a:t>Run your python program from GUI.</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LED Control App -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LED Control App - Bluetooth</a:t>
            </a:r>
          </a:p>
        </p:txBody>
      </p:sp>
      <p:sp>
        <p:nvSpPr>
          <p:cNvPr id="251" name="Test steps - continued :…"/>
          <p:cNvSpPr txBox="1"/>
          <p:nvPr>
            <p:ph type="body" sz="quarter" idx="1"/>
          </p:nvPr>
        </p:nvSpPr>
        <p:spPr>
          <a:xfrm>
            <a:off x="1789813" y="3787717"/>
            <a:ext cx="8155504" cy="6140566"/>
          </a:xfrm>
          <a:prstGeom prst="rect">
            <a:avLst/>
          </a:prstGeom>
        </p:spPr>
        <p:txBody>
          <a:bodyP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r>
              <a:t>Test steps - continued :</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r>
              <a:t>Generate QR code through AI companion, and scan from your android device.</a:t>
            </a:r>
          </a:p>
        </p:txBody>
      </p:sp>
      <p:pic>
        <p:nvPicPr>
          <p:cNvPr id="252" name="Image" descr="Image"/>
          <p:cNvPicPr>
            <a:picLocks noChangeAspect="1"/>
          </p:cNvPicPr>
          <p:nvPr/>
        </p:nvPicPr>
        <p:blipFill>
          <a:blip r:embed="rId2">
            <a:extLst/>
          </a:blip>
          <a:stretch>
            <a:fillRect/>
          </a:stretch>
        </p:blipFill>
        <p:spPr>
          <a:xfrm>
            <a:off x="10708019" y="2884672"/>
            <a:ext cx="11950294" cy="925664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LED Control App -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LED Control App - Bluetooth</a:t>
            </a:r>
          </a:p>
        </p:txBody>
      </p:sp>
      <p:sp>
        <p:nvSpPr>
          <p:cNvPr id="255" name="Test steps - continued :…"/>
          <p:cNvSpPr txBox="1"/>
          <p:nvPr>
            <p:ph type="body" sz="quarter" idx="1"/>
          </p:nvPr>
        </p:nvSpPr>
        <p:spPr>
          <a:xfrm>
            <a:off x="1813441" y="3665244"/>
            <a:ext cx="7294051" cy="7742752"/>
          </a:xfrm>
          <a:prstGeom prst="rect">
            <a:avLst/>
          </a:prstGeom>
        </p:spPr>
        <p:txBody>
          <a:bodyP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r>
              <a:t>Test steps - continued :</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r>
              <a:t>Start the mobile application on your Android device and click button Connect.</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r>
              <a:t>You should see the reachable bluetooth devices, click on raspberry Pi.</a:t>
            </a:r>
          </a:p>
        </p:txBody>
      </p:sp>
      <p:pic>
        <p:nvPicPr>
          <p:cNvPr id="256" name="Screenshot_20220401-203451.jpg" descr="Screenshot_20220401-203451.jpg"/>
          <p:cNvPicPr>
            <a:picLocks noChangeAspect="1"/>
          </p:cNvPicPr>
          <p:nvPr/>
        </p:nvPicPr>
        <p:blipFill>
          <a:blip r:embed="rId2">
            <a:extLst/>
          </a:blip>
          <a:stretch>
            <a:fillRect/>
          </a:stretch>
        </p:blipFill>
        <p:spPr>
          <a:xfrm>
            <a:off x="9701470" y="2353147"/>
            <a:ext cx="6479342" cy="10366946"/>
          </a:xfrm>
          <a:prstGeom prst="rect">
            <a:avLst/>
          </a:prstGeom>
          <a:ln w="12700">
            <a:miter lim="400000"/>
          </a:ln>
        </p:spPr>
      </p:pic>
      <p:pic>
        <p:nvPicPr>
          <p:cNvPr id="257" name="Screenshot_20220401-203613.jpg" descr="Screenshot_20220401-203613.jpg"/>
          <p:cNvPicPr>
            <a:picLocks noChangeAspect="1"/>
          </p:cNvPicPr>
          <p:nvPr/>
        </p:nvPicPr>
        <p:blipFill>
          <a:blip r:embed="rId3">
            <a:extLst/>
          </a:blip>
          <a:stretch>
            <a:fillRect/>
          </a:stretch>
        </p:blipFill>
        <p:spPr>
          <a:xfrm>
            <a:off x="16774790" y="2250940"/>
            <a:ext cx="6479341" cy="1036694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LED Control App - Bluetooth"/>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LED Control App - Bluetooth</a:t>
            </a:r>
          </a:p>
        </p:txBody>
      </p:sp>
      <p:sp>
        <p:nvSpPr>
          <p:cNvPr id="260" name="Test steps - continued :…"/>
          <p:cNvSpPr txBox="1"/>
          <p:nvPr>
            <p:ph type="body" sz="quarter" idx="1"/>
          </p:nvPr>
        </p:nvSpPr>
        <p:spPr>
          <a:xfrm>
            <a:off x="3325627" y="3665244"/>
            <a:ext cx="7294051" cy="7742752"/>
          </a:xfrm>
          <a:prstGeom prst="rect">
            <a:avLst/>
          </a:prstGeom>
        </p:spPr>
        <p:txBody>
          <a:bodyP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r>
              <a:t>Test steps - continued :</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r>
              <a:t>After click on raspberryPi, your app will show Connected!</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defRPr>
            </a:pPr>
            <a:r>
              <a:t>Now you can test your application.</a:t>
            </a:r>
          </a:p>
        </p:txBody>
      </p:sp>
      <p:pic>
        <p:nvPicPr>
          <p:cNvPr id="261" name="Screenshot_20220401-203714.jpg" descr="Screenshot_20220401-203714.jpg"/>
          <p:cNvPicPr>
            <a:picLocks noChangeAspect="1"/>
          </p:cNvPicPr>
          <p:nvPr/>
        </p:nvPicPr>
        <p:blipFill>
          <a:blip r:embed="rId2">
            <a:extLst/>
          </a:blip>
          <a:stretch>
            <a:fillRect/>
          </a:stretch>
        </p:blipFill>
        <p:spPr>
          <a:xfrm>
            <a:off x="13647331" y="2118987"/>
            <a:ext cx="6772042" cy="108352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Python Program - LED control through bluetooth"/>
          <p:cNvSpPr txBox="1"/>
          <p:nvPr>
            <p:ph type="body" idx="21"/>
          </p:nvPr>
        </p:nvSpPr>
        <p:spPr>
          <a:xfrm>
            <a:off x="1269999" y="1063492"/>
            <a:ext cx="21844001"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LED control through bluetooth</a:t>
            </a:r>
          </a:p>
        </p:txBody>
      </p:sp>
      <p:sp>
        <p:nvSpPr>
          <p:cNvPr id="264" name="Home project - Develop app to control LED through speech commands"/>
          <p:cNvSpPr txBox="1"/>
          <p:nvPr>
            <p:ph type="body" idx="1"/>
          </p:nvPr>
        </p:nvSpPr>
        <p:spPr>
          <a:xfrm>
            <a:off x="1270000" y="2490803"/>
            <a:ext cx="21844000" cy="10601219"/>
          </a:xfrm>
          <a:prstGeom prst="rect">
            <a:avLst/>
          </a:prstGeom>
        </p:spPr>
        <p:txBody>
          <a:bodyPr anchor="ctr"/>
          <a:lstStyle>
            <a:lvl1pPr marL="0" indent="0" algn="ctr">
              <a:buClrTx/>
              <a:buSzTx/>
              <a:buNone/>
              <a:defRPr sz="6000">
                <a:gradFill flip="none" rotWithShape="1">
                  <a:gsLst>
                    <a:gs pos="0">
                      <a:srgbClr val="00E8FF"/>
                    </a:gs>
                    <a:gs pos="100000">
                      <a:schemeClr val="accent4">
                        <a:hueOff val="475731"/>
                        <a:satOff val="-4338"/>
                        <a:lumOff val="10182"/>
                      </a:schemeClr>
                    </a:gs>
                  </a:gsLst>
                  <a:lin ang="3967761" scaled="0"/>
                </a:gradFill>
              </a:defRPr>
            </a:lvl1pPr>
          </a:lstStyle>
          <a:p>
            <a:pPr/>
            <a:r>
              <a:t>Home project - Develop app to control LED through speech commands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What you can do?"/>
          <p:cNvSpPr txBox="1"/>
          <p:nvPr>
            <p:ph type="title"/>
          </p:nvPr>
        </p:nvSpPr>
        <p:spPr>
          <a:prstGeom prst="rect">
            <a:avLst/>
          </a:prstGeom>
        </p:spPr>
        <p:txBody>
          <a:bodyPr/>
          <a:lstStyle>
            <a:lvl1pPr>
              <a:defRPr>
                <a:gradFill flip="none" rotWithShape="1">
                  <a:gsLst>
                    <a:gs pos="0">
                      <a:schemeClr val="accent2">
                        <a:hueOff val="-206910"/>
                        <a:satOff val="-12829"/>
                        <a:lumOff val="16238"/>
                      </a:schemeClr>
                    </a:gs>
                    <a:gs pos="100000">
                      <a:schemeClr val="accent1"/>
                    </a:gs>
                  </a:gsLst>
                  <a:lin ang="3209201" scaled="0"/>
                </a:gradFill>
              </a:defRPr>
            </a:lvl1pPr>
          </a:lstStyle>
          <a:p>
            <a:pPr/>
            <a:r>
              <a:t>What you can do?</a:t>
            </a:r>
          </a:p>
        </p:txBody>
      </p:sp>
      <p:sp>
        <p:nvSpPr>
          <p:cNvPr id="160" name="You can develop IoT applications the same way you develop any other MIT App Inventor mobile apps. Now you can program devices, sensors, appliances, instruments, robots— anything that can be connected. Not only that, you can incorporate smartphone capabil"/>
          <p:cNvSpPr txBox="1"/>
          <p:nvPr>
            <p:ph type="body" idx="1"/>
          </p:nvPr>
        </p:nvSpPr>
        <p:spPr>
          <a:xfrm>
            <a:off x="1270000" y="3348260"/>
            <a:ext cx="21844000" cy="8583594"/>
          </a:xfrm>
          <a:prstGeom prst="rect">
            <a:avLst/>
          </a:prstGeom>
        </p:spPr>
        <p:txBody>
          <a:bodyPr anchor="ctr"/>
          <a:lstStyle/>
          <a:p>
            <a:pPr marL="0" indent="0" defTabSz="448055">
              <a:spcBef>
                <a:spcPts val="0"/>
              </a:spcBef>
              <a:buClrTx/>
              <a:buSzTx/>
              <a:buNone/>
              <a:defRPr sz="4410">
                <a:gradFill flip="none" rotWithShape="1">
                  <a:gsLst>
                    <a:gs pos="0">
                      <a:schemeClr val="accent1">
                        <a:lumOff val="13575"/>
                      </a:schemeClr>
                    </a:gs>
                    <a:gs pos="100000">
                      <a:srgbClr val="FFFFFF"/>
                    </a:gs>
                  </a:gsLst>
                  <a:lin ang="3209201" scaled="0"/>
                </a:gradFill>
                <a:latin typeface="Helvetica Light"/>
                <a:ea typeface="Helvetica Light"/>
                <a:cs typeface="Helvetica Light"/>
                <a:sym typeface="Helvetica Light"/>
              </a:defRPr>
            </a:pPr>
            <a:r>
              <a:t>You can develop IoT applications the same way you develop any other MIT App Inventor mobile apps. Now you can program devices, sensors, appliances, instruments, robots— anything that can be connected. Not only that, you can incorporate smartphone capabilities into your IoT creations. </a:t>
            </a:r>
          </a:p>
          <a:p>
            <a:pPr marL="0" indent="0" defTabSz="448055">
              <a:spcBef>
                <a:spcPts val="0"/>
              </a:spcBef>
              <a:buClrTx/>
              <a:buSzTx/>
              <a:buNone/>
              <a:defRPr sz="4410">
                <a:gradFill flip="none" rotWithShape="1">
                  <a:gsLst>
                    <a:gs pos="0">
                      <a:schemeClr val="accent1">
                        <a:lumOff val="13575"/>
                      </a:schemeClr>
                    </a:gs>
                    <a:gs pos="100000">
                      <a:srgbClr val="FFFFFF"/>
                    </a:gs>
                  </a:gsLst>
                  <a:lin ang="3209201" scaled="0"/>
                </a:gradFill>
                <a:latin typeface="Helvetica Light"/>
                <a:ea typeface="Helvetica Light"/>
                <a:cs typeface="Helvetica Light"/>
                <a:sym typeface="Helvetica Light"/>
              </a:defRPr>
            </a:pPr>
          </a:p>
          <a:p>
            <a:pPr marL="0" indent="0" defTabSz="448055">
              <a:spcBef>
                <a:spcPts val="0"/>
              </a:spcBef>
              <a:buClrTx/>
              <a:buSzTx/>
              <a:buNone/>
              <a:defRPr sz="4410">
                <a:gradFill flip="none" rotWithShape="1">
                  <a:gsLst>
                    <a:gs pos="0">
                      <a:schemeClr val="accent1">
                        <a:lumOff val="13575"/>
                      </a:schemeClr>
                    </a:gs>
                    <a:gs pos="100000">
                      <a:srgbClr val="FFFFFF"/>
                    </a:gs>
                  </a:gsLst>
                  <a:lin ang="3209201" scaled="0"/>
                </a:gradFill>
                <a:latin typeface="Helvetica Light"/>
                <a:ea typeface="Helvetica Light"/>
                <a:cs typeface="Helvetica Light"/>
                <a:sym typeface="Helvetica Light"/>
              </a:defRPr>
            </a:pPr>
            <a:r>
              <a:t>If you build an app that turns a light on and off, you can make the light respond to voice commands. </a:t>
            </a:r>
          </a:p>
          <a:p>
            <a:pPr marL="0" indent="0" defTabSz="448055">
              <a:spcBef>
                <a:spcPts val="0"/>
              </a:spcBef>
              <a:buClrTx/>
              <a:buSzTx/>
              <a:buNone/>
              <a:defRPr sz="4410">
                <a:gradFill flip="none" rotWithShape="1">
                  <a:gsLst>
                    <a:gs pos="0">
                      <a:schemeClr val="accent1">
                        <a:lumOff val="13575"/>
                      </a:schemeClr>
                    </a:gs>
                    <a:gs pos="100000">
                      <a:srgbClr val="FFFFFF"/>
                    </a:gs>
                  </a:gsLst>
                  <a:lin ang="3209201" scaled="0"/>
                </a:gradFill>
                <a:latin typeface="Helvetica Light"/>
                <a:ea typeface="Helvetica Light"/>
                <a:cs typeface="Helvetica Light"/>
                <a:sym typeface="Helvetica Light"/>
              </a:defRPr>
            </a:pPr>
            <a:r>
              <a:t>If you build a heart monitor, you can store the results on the Web or email them to trainers. </a:t>
            </a:r>
          </a:p>
          <a:p>
            <a:pPr marL="0" indent="0" defTabSz="448055">
              <a:spcBef>
                <a:spcPts val="0"/>
              </a:spcBef>
              <a:buClrTx/>
              <a:buSzTx/>
              <a:buNone/>
              <a:defRPr sz="4410">
                <a:gradFill flip="none" rotWithShape="1">
                  <a:gsLst>
                    <a:gs pos="0">
                      <a:schemeClr val="accent1">
                        <a:lumOff val="13575"/>
                      </a:schemeClr>
                    </a:gs>
                    <a:gs pos="100000">
                      <a:srgbClr val="FFFFFF"/>
                    </a:gs>
                  </a:gsLst>
                  <a:lin ang="3209201" scaled="0"/>
                </a:gradFill>
                <a:latin typeface="Helvetica Light"/>
                <a:ea typeface="Helvetica Light"/>
                <a:cs typeface="Helvetica Light"/>
                <a:sym typeface="Helvetica Light"/>
              </a:defRPr>
            </a:pPr>
            <a:r>
              <a:t>If you program a mobile robot, you can add geolocation to the robot’s sensing abilities.</a:t>
            </a:r>
          </a:p>
          <a:p>
            <a:pPr marL="0" indent="0" defTabSz="448055">
              <a:spcBef>
                <a:spcPts val="0"/>
              </a:spcBef>
              <a:buClrTx/>
              <a:buSzTx/>
              <a:buNone/>
              <a:defRPr sz="3920">
                <a:gradFill flip="none" rotWithShape="1">
                  <a:gsLst>
                    <a:gs pos="0">
                      <a:schemeClr val="accent1">
                        <a:lumOff val="13575"/>
                      </a:schemeClr>
                    </a:gs>
                    <a:gs pos="100000">
                      <a:srgbClr val="FFFFFF"/>
                    </a:gs>
                  </a:gsLst>
                  <a:lin ang="3209201" scaled="0"/>
                </a:gradFill>
                <a:latin typeface="Helvetica Light"/>
                <a:ea typeface="Helvetica Light"/>
                <a:cs typeface="Helvetica Light"/>
                <a:sym typeface="Helvetica Light"/>
              </a:defRPr>
            </a:pPr>
          </a:p>
          <a:p>
            <a:pPr marL="0" indent="0" defTabSz="448055">
              <a:spcBef>
                <a:spcPts val="0"/>
              </a:spcBef>
              <a:buClrTx/>
              <a:buSzTx/>
              <a:buNone/>
              <a:defRPr sz="3920">
                <a:gradFill flip="none" rotWithShape="1">
                  <a:gsLst>
                    <a:gs pos="0">
                      <a:schemeClr val="accent1">
                        <a:lumOff val="13575"/>
                      </a:schemeClr>
                    </a:gs>
                    <a:gs pos="100000">
                      <a:srgbClr val="FFFFFF"/>
                    </a:gs>
                  </a:gsLst>
                  <a:lin ang="3209201" scaled="0"/>
                </a:gradFill>
                <a:latin typeface="Helvetica Light"/>
                <a:ea typeface="Helvetica Light"/>
                <a:cs typeface="Helvetica Light"/>
                <a:sym typeface="Helvetica Light"/>
              </a:defRPr>
            </a:pPr>
            <a:r>
              <a:t>And many more…</a:t>
            </a:r>
          </a:p>
        </p:txBody>
      </p:sp>
    </p:spTree>
  </p:cSld>
  <p:clrMapOvr>
    <a:masterClrMapping/>
  </p:clrMapOvr>
  <mc:AlternateContent xmlns:mc="http://schemas.openxmlformats.org/markup-compatibility/2006">
    <mc:Choice xmlns:p14="http://schemas.microsoft.com/office/powerpoint/2010/main" Requires="p14">
      <p:transition spd="med" advClick="1" p14:dur="1000">
        <p:checker dir="horz"/>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IoT with MIT App Inventor…"/>
          <p:cNvSpPr txBox="1"/>
          <p:nvPr>
            <p:ph type="title"/>
          </p:nvPr>
        </p:nvSpPr>
        <p:spPr>
          <a:xfrm>
            <a:off x="947410" y="3238979"/>
            <a:ext cx="21844001" cy="7238042"/>
          </a:xfrm>
          <a:prstGeom prst="rect">
            <a:avLst/>
          </a:prstGeom>
        </p:spPr>
        <p:txBody>
          <a:bodyPr/>
          <a:lstStyle/>
          <a:p>
            <a:pPr defTabSz="2413955">
              <a:lnSpc>
                <a:spcPct val="90000"/>
              </a:lnSpc>
              <a:defRPr spc="-344" sz="11484">
                <a:gradFill flip="none" rotWithShape="1">
                  <a:gsLst>
                    <a:gs pos="0">
                      <a:srgbClr val="00E8FF"/>
                    </a:gs>
                    <a:gs pos="100000">
                      <a:srgbClr val="FF00F7"/>
                    </a:gs>
                  </a:gsLst>
                  <a:lin ang="3967761" scaled="0"/>
                </a:gradFill>
              </a:defRPr>
            </a:pPr>
            <a:r>
              <a:t>IoT with MIT App Inventor</a:t>
            </a:r>
          </a:p>
          <a:p>
            <a:pPr defTabSz="2413955">
              <a:lnSpc>
                <a:spcPct val="90000"/>
              </a:lnSpc>
              <a:defRPr spc="-344" sz="11484">
                <a:gradFill flip="none" rotWithShape="1">
                  <a:gsLst>
                    <a:gs pos="0">
                      <a:srgbClr val="00E8FF"/>
                    </a:gs>
                    <a:gs pos="100000">
                      <a:srgbClr val="FF00F7"/>
                    </a:gs>
                  </a:gsLst>
                  <a:lin ang="3967761" scaled="0"/>
                </a:gradFill>
              </a:defRPr>
            </a:pPr>
          </a:p>
          <a:p>
            <a:pPr defTabSz="2413955">
              <a:lnSpc>
                <a:spcPct val="90000"/>
              </a:lnSpc>
              <a:defRPr spc="-344" sz="11484">
                <a:gradFill flip="none" rotWithShape="1">
                  <a:gsLst>
                    <a:gs pos="0">
                      <a:srgbClr val="00E8FF"/>
                    </a:gs>
                    <a:gs pos="100000">
                      <a:srgbClr val="FF00F7"/>
                    </a:gs>
                  </a:gsLst>
                  <a:lin ang="3967761" scaled="0"/>
                </a:gradFill>
              </a:defRPr>
            </a:pPr>
          </a:p>
          <a:p>
            <a:pPr defTabSz="2413955">
              <a:lnSpc>
                <a:spcPct val="90000"/>
              </a:lnSpc>
              <a:defRPr spc="-344" sz="11484">
                <a:gradFill flip="none" rotWithShape="1">
                  <a:gsLst>
                    <a:gs pos="0">
                      <a:srgbClr val="00E8FF"/>
                    </a:gs>
                    <a:gs pos="100000">
                      <a:srgbClr val="FF00F7"/>
                    </a:gs>
                  </a:gsLst>
                  <a:lin ang="3967761" scaled="0"/>
                </a:gradFill>
              </a:defRPr>
            </a:pPr>
            <a:r>
              <a:t>Office hour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Python Program - Bluetooth setup"/>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Bluetooth setup</a:t>
            </a:r>
          </a:p>
        </p:txBody>
      </p:sp>
      <p:sp>
        <p:nvSpPr>
          <p:cNvPr id="163" name="$ sudo apt-get install bluetooth libbluetooth-dev"/>
          <p:cNvSpPr txBox="1"/>
          <p:nvPr>
            <p:ph type="body" sz="quarter" idx="1"/>
          </p:nvPr>
        </p:nvSpPr>
        <p:spPr>
          <a:xfrm>
            <a:off x="594676" y="5015289"/>
            <a:ext cx="8576202" cy="4814677"/>
          </a:xfrm>
          <a:prstGeom prst="rect">
            <a:avLst/>
          </a:prstGeom>
        </p:spPr>
        <p:txBody>
          <a:bodyPr anchor="ctr"/>
          <a:lstStyle>
            <a:lvl1pPr marL="0" indent="0" algn="ctr">
              <a:buClrTx/>
              <a:buSzTx/>
              <a:buNone/>
              <a:defRPr sz="4000">
                <a:latin typeface="Monaco"/>
                <a:ea typeface="Monaco"/>
                <a:cs typeface="Monaco"/>
                <a:sym typeface="Monaco"/>
              </a:defRPr>
            </a:lvl1pPr>
          </a:lstStyle>
          <a:p>
            <a:pPr/>
            <a:r>
              <a:t>$ sudo apt-get install bluetooth libbluetooth-dev</a:t>
            </a:r>
          </a:p>
        </p:txBody>
      </p:sp>
      <p:pic>
        <p:nvPicPr>
          <p:cNvPr id="164" name="Image" descr="Image"/>
          <p:cNvPicPr>
            <a:picLocks noChangeAspect="1"/>
          </p:cNvPicPr>
          <p:nvPr/>
        </p:nvPicPr>
        <p:blipFill>
          <a:blip r:embed="rId2">
            <a:extLst/>
          </a:blip>
          <a:stretch>
            <a:fillRect/>
          </a:stretch>
        </p:blipFill>
        <p:spPr>
          <a:xfrm>
            <a:off x="9587692" y="3066993"/>
            <a:ext cx="13788128" cy="87112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Python Program - Bluetooth setup"/>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Bluetooth setup</a:t>
            </a:r>
          </a:p>
        </p:txBody>
      </p:sp>
      <p:sp>
        <p:nvSpPr>
          <p:cNvPr id="167" name="$ sudo python3 -m pip install pybluez"/>
          <p:cNvSpPr txBox="1"/>
          <p:nvPr>
            <p:ph type="body" sz="quarter" idx="1"/>
          </p:nvPr>
        </p:nvSpPr>
        <p:spPr>
          <a:xfrm>
            <a:off x="618795" y="4822339"/>
            <a:ext cx="8576202" cy="4814678"/>
          </a:xfrm>
          <a:prstGeom prst="rect">
            <a:avLst/>
          </a:prstGeom>
        </p:spPr>
        <p:txBody>
          <a:bodyPr anchor="ctr"/>
          <a:lstStyle>
            <a:lvl1pPr marL="0" indent="0" algn="ctr">
              <a:buClrTx/>
              <a:buSzTx/>
              <a:buNone/>
              <a:defRPr sz="4000">
                <a:latin typeface="Monaco"/>
                <a:ea typeface="Monaco"/>
                <a:cs typeface="Monaco"/>
                <a:sym typeface="Monaco"/>
              </a:defRPr>
            </a:lvl1pPr>
          </a:lstStyle>
          <a:p>
            <a:pPr/>
            <a:r>
              <a:t>$ sudo python3 -m pip install pybluez</a:t>
            </a:r>
          </a:p>
        </p:txBody>
      </p:sp>
      <p:pic>
        <p:nvPicPr>
          <p:cNvPr id="168" name="Image" descr="Image"/>
          <p:cNvPicPr>
            <a:picLocks noChangeAspect="1"/>
          </p:cNvPicPr>
          <p:nvPr/>
        </p:nvPicPr>
        <p:blipFill>
          <a:blip r:embed="rId2">
            <a:extLst/>
          </a:blip>
          <a:stretch>
            <a:fillRect/>
          </a:stretch>
        </p:blipFill>
        <p:spPr>
          <a:xfrm>
            <a:off x="9105711" y="3343477"/>
            <a:ext cx="14113075" cy="88495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Python Program - Bluetooth setup"/>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Bluetooth setup</a:t>
            </a:r>
          </a:p>
        </p:txBody>
      </p:sp>
      <p:sp>
        <p:nvSpPr>
          <p:cNvPr id="171" name="$ sudo nano /etc/systemd/system/dbus-org.bluez.service"/>
          <p:cNvSpPr txBox="1"/>
          <p:nvPr>
            <p:ph type="body" sz="quarter" idx="1"/>
          </p:nvPr>
        </p:nvSpPr>
        <p:spPr>
          <a:xfrm>
            <a:off x="618795" y="4822339"/>
            <a:ext cx="8181824" cy="4743183"/>
          </a:xfrm>
          <a:prstGeom prst="rect">
            <a:avLst/>
          </a:prstGeom>
        </p:spPr>
        <p:txBody>
          <a:bodyPr anchor="ctr"/>
          <a:lstStyle>
            <a:lvl1pPr marL="0" indent="0" algn="ctr">
              <a:buClrTx/>
              <a:buSzTx/>
              <a:buNone/>
              <a:defRPr sz="4000">
                <a:latin typeface="Monaco"/>
                <a:ea typeface="Monaco"/>
                <a:cs typeface="Monaco"/>
                <a:sym typeface="Monaco"/>
              </a:defRPr>
            </a:lvl1pPr>
          </a:lstStyle>
          <a:p>
            <a:pPr/>
            <a:r>
              <a:t>$ sudo nano /etc/systemd/system/dbus-org.bluez.service</a:t>
            </a:r>
          </a:p>
        </p:txBody>
      </p:sp>
      <p:pic>
        <p:nvPicPr>
          <p:cNvPr id="172" name="Image" descr="Image"/>
          <p:cNvPicPr>
            <a:picLocks noChangeAspect="1"/>
          </p:cNvPicPr>
          <p:nvPr/>
        </p:nvPicPr>
        <p:blipFill>
          <a:blip r:embed="rId2">
            <a:extLst/>
          </a:blip>
          <a:stretch>
            <a:fillRect/>
          </a:stretch>
        </p:blipFill>
        <p:spPr>
          <a:xfrm>
            <a:off x="9002886" y="2989568"/>
            <a:ext cx="14276285" cy="89573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Python Program - Bluetooth setup"/>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Bluetooth setup</a:t>
            </a:r>
          </a:p>
        </p:txBody>
      </p:sp>
      <p:sp>
        <p:nvSpPr>
          <p:cNvPr id="175" name="Add -C at the end of the ExecStart = line.…"/>
          <p:cNvSpPr txBox="1"/>
          <p:nvPr>
            <p:ph type="body" sz="half" idx="1"/>
          </p:nvPr>
        </p:nvSpPr>
        <p:spPr>
          <a:xfrm>
            <a:off x="956456" y="2518812"/>
            <a:ext cx="8061892" cy="9995369"/>
          </a:xfrm>
          <a:prstGeom prst="rect">
            <a:avLst/>
          </a:prstGeom>
        </p:spPr>
        <p:txBody>
          <a:bodyPr anchor="ct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Add -C at the end of the ExecStart = line.</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Also add another line after the ExecStart line.</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The final two lines should look like below:</a:t>
            </a:r>
          </a:p>
          <a:p>
            <a:pPr marL="0" indent="0">
              <a:buClrTx/>
              <a:buSzTx/>
              <a:buNone/>
              <a:defRPr sz="4000">
                <a:latin typeface="Monaco"/>
                <a:ea typeface="Monaco"/>
                <a:cs typeface="Monaco"/>
                <a:sym typeface="Monaco"/>
              </a:defRPr>
            </a:pPr>
            <a:r>
              <a:t>ExecStart=/usr/lib/bluetooth/bluetoothd -C</a:t>
            </a:r>
          </a:p>
          <a:p>
            <a:pPr marL="0" indent="0">
              <a:buClrTx/>
              <a:buSzTx/>
              <a:buNone/>
              <a:defRPr sz="4000">
                <a:latin typeface="Monaco"/>
                <a:ea typeface="Monaco"/>
                <a:cs typeface="Monaco"/>
                <a:sym typeface="Monaco"/>
              </a:defRPr>
            </a:pPr>
            <a:r>
              <a:t>ExecStartPost=/usr/bin/sdptool add SP</a:t>
            </a:r>
          </a:p>
        </p:txBody>
      </p:sp>
      <p:pic>
        <p:nvPicPr>
          <p:cNvPr id="176" name="Image" descr="Image"/>
          <p:cNvPicPr>
            <a:picLocks noChangeAspect="1"/>
          </p:cNvPicPr>
          <p:nvPr/>
        </p:nvPicPr>
        <p:blipFill>
          <a:blip r:embed="rId2">
            <a:extLst/>
          </a:blip>
          <a:stretch>
            <a:fillRect/>
          </a:stretch>
        </p:blipFill>
        <p:spPr>
          <a:xfrm>
            <a:off x="9509379" y="3037806"/>
            <a:ext cx="14276285" cy="89573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Python Program - Bluetooth setup"/>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Bluetooth setup</a:t>
            </a:r>
          </a:p>
        </p:txBody>
      </p:sp>
      <p:sp>
        <p:nvSpPr>
          <p:cNvPr id="179" name="Exit and save the file by entering Ctrl + X, followed by Y.…"/>
          <p:cNvSpPr txBox="1"/>
          <p:nvPr>
            <p:ph type="body" sz="quarter" idx="1"/>
          </p:nvPr>
        </p:nvSpPr>
        <p:spPr>
          <a:xfrm>
            <a:off x="2087554" y="4019800"/>
            <a:ext cx="6472539" cy="7815298"/>
          </a:xfrm>
          <a:prstGeom prst="rect">
            <a:avLst/>
          </a:prstGeom>
        </p:spPr>
        <p:txBody>
          <a:bodyPr anchor="ct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Exit and save the file by entering Ctrl + X, followed by Y.</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Press enter after type in Y</a:t>
            </a:r>
          </a:p>
        </p:txBody>
      </p:sp>
      <p:pic>
        <p:nvPicPr>
          <p:cNvPr id="180" name="Image" descr="Image"/>
          <p:cNvPicPr>
            <a:picLocks noChangeAspect="1"/>
          </p:cNvPicPr>
          <p:nvPr/>
        </p:nvPicPr>
        <p:blipFill>
          <a:blip r:embed="rId2">
            <a:extLst/>
          </a:blip>
          <a:stretch>
            <a:fillRect/>
          </a:stretch>
        </p:blipFill>
        <p:spPr>
          <a:xfrm>
            <a:off x="9166553" y="3611246"/>
            <a:ext cx="14048733" cy="88524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ython Program - Bluetooth setup"/>
          <p:cNvSpPr txBox="1"/>
          <p:nvPr>
            <p:ph type="body" idx="21"/>
          </p:nvPr>
        </p:nvSpPr>
        <p:spPr>
          <a:xfrm>
            <a:off x="1270000" y="693266"/>
            <a:ext cx="21844000" cy="1016001"/>
          </a:xfrm>
          <a:prstGeom prst="rect">
            <a:avLst/>
          </a:prstGeom>
          <a:extLst>
            <a:ext uri="{C572A759-6A51-4108-AA02-DFA0A04FC94B}">
              <ma14:wrappingTextBoxFlag xmlns:ma14="http://schemas.microsoft.com/office/mac/drawingml/2011/main" val="1"/>
            </a:ext>
          </a:extLst>
        </p:spPr>
        <p:txBody>
          <a:bodyPr/>
          <a:lstStyle>
            <a:lvl1pPr>
              <a:defRPr>
                <a:gradFill flip="none" rotWithShape="1">
                  <a:gsLst>
                    <a:gs pos="0">
                      <a:srgbClr val="00E8FF"/>
                    </a:gs>
                    <a:gs pos="100000">
                      <a:schemeClr val="accent6">
                        <a:satOff val="15236"/>
                        <a:lumOff val="17673"/>
                      </a:schemeClr>
                    </a:gs>
                  </a:gsLst>
                  <a:lin ang="3967761" scaled="0"/>
                </a:gradFill>
              </a:defRPr>
            </a:lvl1pPr>
          </a:lstStyle>
          <a:p>
            <a:pPr/>
            <a:r>
              <a:t>Python Program - Bluetooth setup</a:t>
            </a:r>
          </a:p>
        </p:txBody>
      </p:sp>
      <p:sp>
        <p:nvSpPr>
          <p:cNvPr id="183" name="Exit and save the file by entering Ctrl + X, followed by Y.…"/>
          <p:cNvSpPr txBox="1"/>
          <p:nvPr>
            <p:ph type="body" sz="quarter" idx="1"/>
          </p:nvPr>
        </p:nvSpPr>
        <p:spPr>
          <a:xfrm>
            <a:off x="2087554" y="4019800"/>
            <a:ext cx="6472539" cy="7815298"/>
          </a:xfrm>
          <a:prstGeom prst="rect">
            <a:avLst/>
          </a:prstGeom>
        </p:spPr>
        <p:txBody>
          <a:bodyPr anchor="ctr"/>
          <a:lstStyle/>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Exit and save the file by entering Ctrl + X, followed by Y.</a:t>
            </a: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p>
          <a:p>
            <a:pPr marL="0" indent="0">
              <a:buClrTx/>
              <a:buSzTx/>
              <a:buNone/>
              <a:defRPr sz="4000">
                <a:gradFill flip="none" rotWithShape="1">
                  <a:gsLst>
                    <a:gs pos="0">
                      <a:srgbClr val="00E8FF"/>
                    </a:gs>
                    <a:gs pos="100000">
                      <a:schemeClr val="accent4">
                        <a:hueOff val="475731"/>
                        <a:satOff val="-4338"/>
                        <a:lumOff val="10182"/>
                      </a:schemeClr>
                    </a:gs>
                  </a:gsLst>
                  <a:lin ang="3967761" scaled="0"/>
                </a:gradFill>
                <a:latin typeface="Helvetica"/>
                <a:ea typeface="Helvetica"/>
                <a:cs typeface="Helvetica"/>
                <a:sym typeface="Helvetica"/>
              </a:defRPr>
            </a:pPr>
            <a:r>
              <a:t>Press enter after type in Y, you will be back to terminal screen</a:t>
            </a:r>
          </a:p>
        </p:txBody>
      </p:sp>
      <p:pic>
        <p:nvPicPr>
          <p:cNvPr id="184" name="Image" descr="Image"/>
          <p:cNvPicPr>
            <a:picLocks noChangeAspect="1"/>
          </p:cNvPicPr>
          <p:nvPr/>
        </p:nvPicPr>
        <p:blipFill>
          <a:blip r:embed="rId2">
            <a:extLst/>
          </a:blip>
          <a:stretch>
            <a:fillRect/>
          </a:stretch>
        </p:blipFill>
        <p:spPr>
          <a:xfrm>
            <a:off x="8676643" y="3125990"/>
            <a:ext cx="14386486" cy="900808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